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1500" b="1" dirty="0" smtClean="0"/>
              <a:t>TRAINING LOAD</a:t>
            </a:r>
            <a:endParaRPr lang="en-IN" sz="115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3. Proper proportion between volume and intensity.</a:t>
            </a:r>
          </a:p>
          <a:p>
            <a:pPr>
              <a:buNone/>
            </a:pPr>
            <a:r>
              <a:rPr lang="en-US" dirty="0" smtClean="0"/>
              <a:t>4. A high load is essential for optimum adaptation.</a:t>
            </a:r>
          </a:p>
          <a:p>
            <a:pPr lvl="2"/>
            <a:r>
              <a:rPr lang="en-US" sz="3200" dirty="0" smtClean="0"/>
              <a:t>30-50%  low load</a:t>
            </a:r>
          </a:p>
          <a:p>
            <a:pPr lvl="2"/>
            <a:r>
              <a:rPr lang="en-US" sz="3200" dirty="0" smtClean="0"/>
              <a:t>50-70%  light load</a:t>
            </a:r>
          </a:p>
          <a:p>
            <a:pPr lvl="2"/>
            <a:r>
              <a:rPr lang="en-US" sz="3200" dirty="0" smtClean="0"/>
              <a:t>70-80%  medium load</a:t>
            </a:r>
          </a:p>
          <a:p>
            <a:pPr lvl="2"/>
            <a:r>
              <a:rPr lang="en-US" sz="3200" dirty="0" smtClean="0"/>
              <a:t>80-90%  sub maximum load</a:t>
            </a:r>
          </a:p>
          <a:p>
            <a:pPr lvl="2"/>
            <a:r>
              <a:rPr lang="en-US" sz="3200" dirty="0" smtClean="0"/>
              <a:t>90-100%  high load/maximum load</a:t>
            </a:r>
          </a:p>
          <a:p>
            <a:pPr>
              <a:buNone/>
            </a:pPr>
            <a:r>
              <a:rPr lang="en-US" dirty="0" smtClean="0"/>
              <a:t>5</a:t>
            </a:r>
            <a:r>
              <a:rPr lang="en-US" sz="4000" dirty="0" smtClean="0"/>
              <a:t>.</a:t>
            </a:r>
            <a:r>
              <a:rPr lang="en-US" dirty="0" smtClean="0"/>
              <a:t>In case of beginner, the load of work create quick super compensation effect than the advance.</a:t>
            </a:r>
          </a:p>
          <a:p>
            <a:pPr>
              <a:buNone/>
            </a:pPr>
            <a:r>
              <a:rPr lang="en-US" sz="3200" dirty="0" smtClean="0"/>
              <a:t>6. Specific load leads to specific development among </a:t>
            </a:r>
            <a:r>
              <a:rPr lang="en-US" sz="3200" smtClean="0"/>
              <a:t>trained sportsman.</a:t>
            </a:r>
            <a:endParaRPr lang="en-US" sz="3200" dirty="0" smtClean="0"/>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Meaning of Training Load:</a:t>
            </a:r>
          </a:p>
          <a:p>
            <a:pPr>
              <a:buNone/>
            </a:pPr>
            <a:r>
              <a:rPr lang="en-US" dirty="0" smtClean="0"/>
              <a:t>		Training Load is a central concept in sports training as it leads to increase the sports performance for improvement of performance load has to be increase.</a:t>
            </a:r>
          </a:p>
          <a:p>
            <a:pPr>
              <a:buNone/>
            </a:pPr>
            <a:r>
              <a:rPr lang="en-US" b="1" dirty="0" smtClean="0"/>
              <a:t>Meaning of Load:</a:t>
            </a:r>
          </a:p>
          <a:p>
            <a:pPr>
              <a:buNone/>
            </a:pPr>
            <a:r>
              <a:rPr lang="en-US" dirty="0" smtClean="0"/>
              <a:t>		Load is a phase through which the performance of an athlete is improved which consist physical exercise or movement leads to cause fatigue. The fatigue is directly a product of training load which helps in the process of adaptation. Therefore in training load, fatigue is important for any kind of sports performance.  </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If a load remain constant, than there will be a stagnation in the performance. The concept of load has not yet been adequately define in sports science whether load is equivalent to stress or not? Load in training and competition is merely good for health and improvement of performance. Where as stress indicates something negative effect on health. </a:t>
            </a:r>
          </a:p>
          <a:p>
            <a:pPr>
              <a:buNone/>
            </a:pPr>
            <a:r>
              <a:rPr lang="en-US" b="1" dirty="0" smtClean="0"/>
              <a:t>Definition </a:t>
            </a:r>
          </a:p>
          <a:p>
            <a:pPr>
              <a:buNone/>
            </a:pPr>
            <a:r>
              <a:rPr lang="en-US" dirty="0" smtClean="0"/>
              <a:t>“The amount of work done by the individual is called training load”.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endParaRPr lang="en-US" smtClean="0"/>
          </a:p>
          <a:p>
            <a:pPr>
              <a:buNone/>
            </a:pPr>
            <a:r>
              <a:rPr lang="en-US" smtClean="0"/>
              <a:t>“ </a:t>
            </a:r>
            <a:r>
              <a:rPr lang="en-US" dirty="0" smtClean="0"/>
              <a:t>Load is a physiological and psychological demands put on the organism through motor stimuli resulting in improvement and maintenance of high performance capacity”.</a:t>
            </a:r>
          </a:p>
          <a:p>
            <a:pPr>
              <a:buNone/>
            </a:pPr>
            <a:r>
              <a:rPr lang="en-US" dirty="0" smtClean="0"/>
              <a:t>“Load is a process of technique tackling during a competition which cause temporary disturbance of psychic homeostasis”.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6000" b="1" dirty="0" smtClean="0"/>
              <a:t>Types of Load:</a:t>
            </a:r>
          </a:p>
          <a:p>
            <a:pPr marL="514350" indent="-514350">
              <a:buAutoNum type="arabicPeriod"/>
            </a:pPr>
            <a:r>
              <a:rPr lang="en-US" b="1" dirty="0" smtClean="0"/>
              <a:t>External Load:</a:t>
            </a:r>
          </a:p>
          <a:p>
            <a:pPr marL="514350" indent="-514350">
              <a:buNone/>
            </a:pPr>
            <a:r>
              <a:rPr lang="en-US" dirty="0" smtClean="0"/>
              <a:t>	</a:t>
            </a:r>
            <a:r>
              <a:rPr lang="en-US" dirty="0" smtClean="0"/>
              <a:t>	It may be describe as an amount of work done. It may be through-</a:t>
            </a:r>
          </a:p>
          <a:p>
            <a:pPr marL="514350" indent="-514350">
              <a:buFont typeface="Wingdings" pitchFamily="2" charset="2"/>
              <a:buChar char="v"/>
            </a:pPr>
            <a:r>
              <a:rPr lang="en-US" dirty="0" smtClean="0"/>
              <a:t>D</a:t>
            </a:r>
            <a:r>
              <a:rPr lang="en-US" dirty="0" smtClean="0"/>
              <a:t>istance running</a:t>
            </a:r>
          </a:p>
          <a:p>
            <a:pPr marL="514350" indent="-514350">
              <a:buFont typeface="Wingdings" pitchFamily="2" charset="2"/>
              <a:buChar char="v"/>
            </a:pPr>
            <a:r>
              <a:rPr lang="en-US" dirty="0" smtClean="0"/>
              <a:t>Number of jump/repetition</a:t>
            </a:r>
          </a:p>
          <a:p>
            <a:pPr marL="514350" indent="-514350">
              <a:buFont typeface="Wingdings" pitchFamily="2" charset="2"/>
              <a:buChar char="v"/>
            </a:pPr>
            <a:r>
              <a:rPr lang="en-US" dirty="0" smtClean="0"/>
              <a:t>Total duration</a:t>
            </a:r>
          </a:p>
          <a:p>
            <a:pPr marL="514350" indent="-514350">
              <a:buFont typeface="Wingdings" pitchFamily="2" charset="2"/>
              <a:buChar char="v"/>
            </a:pPr>
            <a:r>
              <a:rPr lang="en-US" dirty="0" smtClean="0"/>
              <a:t>Activity/play</a:t>
            </a:r>
          </a:p>
          <a:p>
            <a:pPr marL="514350" indent="-514350">
              <a:buNone/>
            </a:pPr>
            <a:endParaRPr lang="en-US" dirty="0" smtClean="0"/>
          </a:p>
          <a:p>
            <a:pPr marL="514350" indent="-514350">
              <a:buFont typeface="Wingdings" pitchFamily="2" charset="2"/>
              <a:buChar char="v"/>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p>
          <a:p>
            <a:pPr>
              <a:buNone/>
            </a:pPr>
            <a:r>
              <a:rPr lang="en-US" b="1" dirty="0" smtClean="0"/>
              <a:t>2. Internal Load:</a:t>
            </a:r>
          </a:p>
          <a:p>
            <a:pPr>
              <a:buNone/>
            </a:pPr>
            <a:r>
              <a:rPr lang="en-US" b="1" dirty="0" smtClean="0"/>
              <a:t>	</a:t>
            </a:r>
            <a:r>
              <a:rPr lang="en-US" b="1" dirty="0" smtClean="0"/>
              <a:t>	</a:t>
            </a:r>
            <a:r>
              <a:rPr lang="en-US" dirty="0" smtClean="0"/>
              <a:t>It is the load of reaction in the organism. It may be through-</a:t>
            </a:r>
          </a:p>
          <a:p>
            <a:pPr>
              <a:buFont typeface="Wingdings" pitchFamily="2" charset="2"/>
              <a:buChar char="ü"/>
            </a:pPr>
            <a:r>
              <a:rPr lang="en-US" dirty="0" smtClean="0"/>
              <a:t>heart rate</a:t>
            </a:r>
          </a:p>
          <a:p>
            <a:pPr>
              <a:buFont typeface="Wingdings" pitchFamily="2" charset="2"/>
              <a:buChar char="ü"/>
            </a:pPr>
            <a:r>
              <a:rPr lang="en-US" dirty="0" smtClean="0"/>
              <a:t>Lactic acid concentration in blood</a:t>
            </a:r>
          </a:p>
          <a:p>
            <a:pPr>
              <a:buFont typeface="Wingdings" pitchFamily="2" charset="2"/>
              <a:buChar char="ü"/>
            </a:pPr>
            <a:r>
              <a:rPr lang="en-US" dirty="0" smtClean="0"/>
              <a:t>Oxygen consumption and symptoms</a:t>
            </a:r>
            <a:r>
              <a:rPr lang="en-IN" dirty="0" smtClean="0"/>
              <a:t> of fatigue</a:t>
            </a:r>
          </a:p>
          <a:p>
            <a:pPr>
              <a:buNone/>
            </a:pPr>
            <a:r>
              <a:rPr lang="en-US" dirty="0" smtClean="0"/>
              <a:t>	</a:t>
            </a:r>
            <a:r>
              <a:rPr lang="en-US" dirty="0" smtClean="0"/>
              <a:t>	-paleness in the skin, darkness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800" b="1" dirty="0" smtClean="0"/>
              <a:t>Adaptation of Load:</a:t>
            </a:r>
          </a:p>
          <a:p>
            <a:pPr>
              <a:buNone/>
            </a:pPr>
            <a:r>
              <a:rPr lang="en-US" dirty="0" smtClean="0"/>
              <a:t>		Training load puts demands on the organism and the physiological system works in a coordination manner to cop up with the demand. To carryout the motor task effectively, energy is needed which is released by the break down of energy substance. Enzyme and hormone are involved in energy liberation process and as the motor task continue, there is also a wear and tear of muscles. </a:t>
            </a:r>
          </a:p>
          <a:p>
            <a:pPr>
              <a:buNone/>
            </a:pPr>
            <a:r>
              <a:rPr lang="en-US" dirty="0" smtClean="0"/>
              <a:t>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dirty="0" smtClean="0"/>
              <a:t>	During recovery, the energy substance are restored – called as the process of compensation. As the sports person continues training (10-20 days) a new phase called as a phase of super compensation is created. The new proficiency level is established and thus the performance capacity of sportsman increased.</a:t>
            </a:r>
          </a:p>
          <a:p>
            <a:pPr>
              <a:buNone/>
            </a:pPr>
            <a:endParaRPr lang="en-US" dirty="0" smtClean="0"/>
          </a:p>
          <a:p>
            <a:pPr>
              <a:buNone/>
            </a:pPr>
            <a:endParaRPr lang="en-US" dirty="0" smtClean="0"/>
          </a:p>
          <a:p>
            <a:pPr>
              <a:buNone/>
            </a:pPr>
            <a:endParaRPr lang="en-IN" dirty="0"/>
          </a:p>
        </p:txBody>
      </p:sp>
      <p:pic>
        <p:nvPicPr>
          <p:cNvPr id="6" name="Picture 2" descr="D:\MMD College\e photo\images(39).jpg"/>
          <p:cNvPicPr>
            <a:picLocks noChangeAspect="1" noChangeArrowheads="1"/>
          </p:cNvPicPr>
          <p:nvPr/>
        </p:nvPicPr>
        <p:blipFill>
          <a:blip r:embed="rId2"/>
          <a:srcRect/>
          <a:stretch>
            <a:fillRect/>
          </a:stretch>
        </p:blipFill>
        <p:spPr bwMode="auto">
          <a:xfrm>
            <a:off x="2286000" y="3429000"/>
            <a:ext cx="5181600" cy="3429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rmAutofit/>
          </a:bodyPr>
          <a:lstStyle/>
          <a:p>
            <a:pPr>
              <a:buNone/>
            </a:pPr>
            <a:r>
              <a:rPr lang="en-US" sz="4000" b="1" dirty="0" smtClean="0"/>
              <a:t>Law of Adaptation:</a:t>
            </a:r>
          </a:p>
          <a:p>
            <a:pPr>
              <a:buNone/>
            </a:pPr>
            <a:r>
              <a:rPr lang="en-US" dirty="0" smtClean="0"/>
              <a:t>		There are direct relationship between load and adaptation. </a:t>
            </a:r>
          </a:p>
          <a:p>
            <a:pPr marL="514350" indent="-514350">
              <a:buAutoNum type="arabicPeriod"/>
            </a:pPr>
            <a:r>
              <a:rPr lang="en-US" dirty="0" smtClean="0"/>
              <a:t>Load should be given as per capacity of individual or individual performance for better adaptation.</a:t>
            </a:r>
          </a:p>
          <a:p>
            <a:pPr marL="514350" indent="-514350">
              <a:buAutoNum type="arabicPeriod"/>
            </a:pPr>
            <a:r>
              <a:rPr lang="en-US" dirty="0" smtClean="0"/>
              <a:t>Correct proportion between load and recovery: For better adaptation, it need correct proportion / proper rest between training session due to—</a:t>
            </a:r>
          </a:p>
          <a:p>
            <a:pPr marL="514350" indent="-514350">
              <a:buNone/>
            </a:pPr>
            <a:r>
              <a:rPr lang="en-US" dirty="0" smtClean="0"/>
              <a:t>	</a:t>
            </a:r>
            <a:r>
              <a:rPr lang="en-US" dirty="0" smtClean="0"/>
              <a:t>	a. Proper proportion between load and 		    recovery.</a:t>
            </a:r>
          </a:p>
          <a:p>
            <a:pPr marL="514350" indent="-514350">
              <a:buNone/>
            </a:pPr>
            <a:r>
              <a:rPr lang="en-US" dirty="0" smtClean="0"/>
              <a:t>	</a:t>
            </a:r>
            <a:r>
              <a:rPr lang="en-US" dirty="0" smtClean="0"/>
              <a:t>	b. Less load and longer recovery.</a:t>
            </a:r>
          </a:p>
          <a:p>
            <a:pPr marL="514350" indent="-514350">
              <a:buNone/>
            </a:pPr>
            <a:r>
              <a:rPr lang="en-US" dirty="0" smtClean="0"/>
              <a:t>	</a:t>
            </a:r>
            <a:r>
              <a:rPr lang="en-US" dirty="0" smtClean="0"/>
              <a:t>	c. More load and less recovery.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143</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TRAINING LOAD</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LOAD</dc:title>
  <dc:creator>user</dc:creator>
  <cp:lastModifiedBy>user</cp:lastModifiedBy>
  <cp:revision>26</cp:revision>
  <dcterms:created xsi:type="dcterms:W3CDTF">2006-08-16T00:00:00Z</dcterms:created>
  <dcterms:modified xsi:type="dcterms:W3CDTF">2016-03-30T16:05:56Z</dcterms:modified>
</cp:coreProperties>
</file>